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64" r:id="rId2"/>
    <p:sldId id="364" r:id="rId3"/>
    <p:sldId id="392" r:id="rId4"/>
    <p:sldId id="393" r:id="rId5"/>
    <p:sldId id="394" r:id="rId6"/>
    <p:sldId id="395" r:id="rId7"/>
    <p:sldId id="396" r:id="rId8"/>
    <p:sldId id="299" r:id="rId9"/>
    <p:sldId id="322" r:id="rId10"/>
  </p:sldIdLst>
  <p:sldSz cx="9144000" cy="5143500" type="screen16x9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34587" autoAdjust="0"/>
    <p:restoredTop sz="97459" autoAdjust="0"/>
  </p:normalViewPr>
  <p:slideViewPr>
    <p:cSldViewPr>
      <p:cViewPr varScale="1">
        <p:scale>
          <a:sx n="111" d="100"/>
          <a:sy n="111" d="100"/>
        </p:scale>
        <p:origin x="77" y="15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-3894" y="-84"/>
      </p:cViewPr>
      <p:guideLst>
        <p:guide orient="horz" pos="3128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7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D1038-0D35-46B6-8FDE-5083E01EB316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4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7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6D346-CEFF-42B0-9EA0-BF6A6CEE77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285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7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C3FCB9-5335-49EC-971E-E73A7FAEF396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9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7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F165D-A73A-4748-9C77-5243706A7D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963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4067175" y="1995686"/>
            <a:ext cx="4393257" cy="1367284"/>
          </a:xfrm>
        </p:spPr>
        <p:txBody>
          <a:bodyPr>
            <a:noAutofit/>
          </a:bodyPr>
          <a:lstStyle>
            <a:lvl1pPr marL="0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ДОБАВИТЬ </a:t>
            </a:r>
          </a:p>
          <a:p>
            <a:pPr lvl="0"/>
            <a:r>
              <a:rPr lang="ru-RU" dirty="0" smtClean="0"/>
              <a:t>ЗАГОЛОВОК НЕ БОЛЕЕ </a:t>
            </a:r>
          </a:p>
          <a:p>
            <a:pPr lvl="0"/>
            <a:r>
              <a:rPr lang="ru-RU" dirty="0" smtClean="0"/>
              <a:t>3-Х СТРОК - </a:t>
            </a:r>
            <a:r>
              <a:rPr lang="en-US" dirty="0" smtClean="0"/>
              <a:t>ARIAL</a:t>
            </a:r>
            <a:endParaRPr lang="ru-RU" dirty="0" smtClean="0"/>
          </a:p>
        </p:txBody>
      </p:sp>
      <p:sp>
        <p:nvSpPr>
          <p:cNvPr id="11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4067944" y="3651871"/>
            <a:ext cx="3168352" cy="648072"/>
          </a:xfrm>
        </p:spPr>
        <p:txBody>
          <a:bodyPr>
            <a:normAutofit/>
          </a:bodyPr>
          <a:lstStyle>
            <a:lvl1pPr marL="0" algn="l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Напишите Имя автора не более 2-х строк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2 -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5292080" y="1347614"/>
            <a:ext cx="3456384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292079" y="1851670"/>
            <a:ext cx="3456384" cy="2664296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</a:p>
        </p:txBody>
      </p:sp>
      <p:sp>
        <p:nvSpPr>
          <p:cNvPr id="6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323528" y="1203598"/>
            <a:ext cx="4248472" cy="3528740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1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4067944" y="1203598"/>
            <a:ext cx="4704523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</a:t>
            </a:r>
            <a:r>
              <a:rPr lang="en-US" dirty="0" smtClean="0"/>
              <a:t>3x4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1203598"/>
            <a:ext cx="3672408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6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251520" y="1635646"/>
            <a:ext cx="3672408" cy="3096692"/>
          </a:xfrm>
        </p:spPr>
        <p:txBody>
          <a:bodyPr>
            <a:normAutofit/>
          </a:bodyPr>
          <a:lstStyle>
            <a:lvl1pPr marL="0" marR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2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4043264" y="1581259"/>
            <a:ext cx="4705200" cy="2646675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</a:t>
            </a:r>
            <a:r>
              <a:rPr lang="en-US" dirty="0" smtClean="0"/>
              <a:t>16x9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1203598"/>
            <a:ext cx="3672408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6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251520" y="1635646"/>
            <a:ext cx="3672408" cy="3096692"/>
          </a:xfrm>
        </p:spPr>
        <p:txBody>
          <a:bodyPr>
            <a:normAutofit/>
          </a:bodyPr>
          <a:lstStyle>
            <a:lvl1pPr marL="0" marR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3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4644008" y="1203598"/>
            <a:ext cx="3528000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</a:t>
            </a:r>
            <a:r>
              <a:rPr lang="en-US" dirty="0" smtClean="0"/>
              <a:t>3x4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1203598"/>
            <a:ext cx="4104456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251520" y="1635646"/>
            <a:ext cx="4104456" cy="3096692"/>
          </a:xfrm>
        </p:spPr>
        <p:txBody>
          <a:bodyPr>
            <a:normAutofit/>
          </a:bodyPr>
          <a:lstStyle>
            <a:lvl1pPr marL="0" marR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quarter" idx="11" hasCustomPrompt="1"/>
          </p:nvPr>
        </p:nvSpPr>
        <p:spPr>
          <a:xfrm>
            <a:off x="323056" y="1563688"/>
            <a:ext cx="8497888" cy="3095625"/>
          </a:xfrm>
        </p:spPr>
        <p:txBody>
          <a:bodyPr>
            <a:normAutofit/>
          </a:bodyPr>
          <a:lstStyle>
            <a:lvl1pPr algn="ctr">
              <a:buNone/>
              <a:defRPr sz="18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Добавьте требуемый контент </a:t>
            </a:r>
          </a:p>
          <a:p>
            <a:pPr lvl="0"/>
            <a:r>
              <a:rPr lang="ru-RU" dirty="0" smtClean="0"/>
              <a:t>(текст, изображения, таблицы и др.)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5292080" y="195486"/>
            <a:ext cx="3456384" cy="72008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  <a:p>
            <a:pPr lvl="0"/>
            <a:r>
              <a:rPr lang="ru-RU" dirty="0" smtClean="0"/>
              <a:t>ДВЕ СТРОКИ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quarter" idx="11" hasCustomPrompt="1"/>
          </p:nvPr>
        </p:nvSpPr>
        <p:spPr>
          <a:xfrm>
            <a:off x="323056" y="1203598"/>
            <a:ext cx="8497888" cy="3455715"/>
          </a:xfrm>
        </p:spPr>
        <p:txBody>
          <a:bodyPr>
            <a:normAutofit/>
          </a:bodyPr>
          <a:lstStyle>
            <a:lvl1pPr algn="ctr">
              <a:buNone/>
              <a:defRPr sz="18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Добавьте требуемый контент </a:t>
            </a:r>
          </a:p>
          <a:p>
            <a:pPr lvl="0"/>
            <a:r>
              <a:rPr lang="ru-RU" dirty="0" smtClean="0"/>
              <a:t>(текст, изображения, таблицы и др.)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5292080" y="195486"/>
            <a:ext cx="3456384" cy="72008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  <a:p>
            <a:pPr lvl="0"/>
            <a:r>
              <a:rPr lang="ru-RU" dirty="0" smtClean="0"/>
              <a:t>ДВЕ СТРОКИ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5292080" y="195486"/>
            <a:ext cx="3456384" cy="72008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  <a:p>
            <a:pPr lvl="0"/>
            <a:r>
              <a:rPr lang="ru-RU" dirty="0" smtClean="0"/>
              <a:t>ДВЕ СТРОКИ</a:t>
            </a:r>
          </a:p>
        </p:txBody>
      </p:sp>
      <p:sp>
        <p:nvSpPr>
          <p:cNvPr id="5" name="Содержимое 7"/>
          <p:cNvSpPr>
            <a:spLocks noGrp="1"/>
          </p:cNvSpPr>
          <p:nvPr>
            <p:ph sz="quarter" idx="11" hasCustomPrompt="1"/>
          </p:nvPr>
        </p:nvSpPr>
        <p:spPr>
          <a:xfrm>
            <a:off x="323056" y="3291830"/>
            <a:ext cx="8497888" cy="1367483"/>
          </a:xfrm>
        </p:spPr>
        <p:txBody>
          <a:bodyPr>
            <a:normAutofit/>
          </a:bodyPr>
          <a:lstStyle>
            <a:lvl1pPr algn="ctr">
              <a:buNone/>
              <a:defRPr sz="16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Добавьте требуемый контент </a:t>
            </a:r>
          </a:p>
          <a:p>
            <a:pPr lvl="0"/>
            <a:r>
              <a:rPr lang="ru-RU" dirty="0" smtClean="0"/>
              <a:t>(текст, изображения, таблицы и др.)</a:t>
            </a:r>
            <a:endParaRPr lang="ru-RU" dirty="0"/>
          </a:p>
        </p:txBody>
      </p:sp>
      <p:sp>
        <p:nvSpPr>
          <p:cNvPr id="7" name="Содержимое 7"/>
          <p:cNvSpPr>
            <a:spLocks noGrp="1"/>
          </p:cNvSpPr>
          <p:nvPr>
            <p:ph sz="quarter" idx="12" hasCustomPrompt="1"/>
          </p:nvPr>
        </p:nvSpPr>
        <p:spPr>
          <a:xfrm>
            <a:off x="323528" y="1275606"/>
            <a:ext cx="8497888" cy="1656184"/>
          </a:xfrm>
        </p:spPr>
        <p:txBody>
          <a:bodyPr>
            <a:normAutofit/>
          </a:bodyPr>
          <a:lstStyle>
            <a:lvl1pPr algn="ctr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требуемый контент </a:t>
            </a:r>
          </a:p>
          <a:p>
            <a:pPr lvl="0"/>
            <a:r>
              <a:rPr lang="ru-RU" dirty="0" smtClean="0"/>
              <a:t>(текст, изображения, таблицы и др.)</a:t>
            </a:r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1043608" y="2643758"/>
            <a:ext cx="7056784" cy="792088"/>
          </a:xfrm>
        </p:spPr>
        <p:txBody>
          <a:bodyPr>
            <a:noAutofit/>
          </a:bodyPr>
          <a:lstStyle>
            <a:lvl1pPr marL="0" algn="ct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  <a:p>
            <a:pPr lvl="0"/>
            <a:r>
              <a:rPr lang="ru-RU" dirty="0" smtClean="0"/>
              <a:t>ДВЕ СТРОКИ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23678"/>
            <a:ext cx="9144000" cy="504056"/>
          </a:xfr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tx2">
                  <a:lumMod val="7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  <a:tileRect/>
          </a:gradFill>
        </p:spPr>
        <p:txBody>
          <a:bodyPr>
            <a:noAutofit/>
          </a:bodyPr>
          <a:lstStyle>
            <a:lvl1pPr marL="0" algn="ctr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УКАЖИТЕ НАЗВАНИЕ РАЗДЕЛА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987574"/>
            <a:ext cx="9144000" cy="504056"/>
          </a:xfr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rgbClr val="FF6400">
                  <a:alpha val="86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  <a:tileRect/>
          </a:gradFill>
        </p:spPr>
        <p:txBody>
          <a:bodyPr>
            <a:noAutofit/>
          </a:bodyPr>
          <a:lstStyle>
            <a:lvl1pPr marL="0" algn="ctr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Поблагодарите слушателей</a:t>
            </a:r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2843808" y="1779662"/>
            <a:ext cx="3168352" cy="792088"/>
          </a:xfrm>
        </p:spPr>
        <p:txBody>
          <a:bodyPr>
            <a:normAutofit/>
          </a:bodyPr>
          <a:lstStyle>
            <a:lvl1pPr marL="0" algn="ctr">
              <a:buNone/>
              <a:defRPr sz="1600" b="0" i="0" u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Напишите Имя автора и контакты не более 3-х строк в этом месте.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4067175" y="1995686"/>
            <a:ext cx="4393257" cy="1367284"/>
          </a:xfrm>
        </p:spPr>
        <p:txBody>
          <a:bodyPr>
            <a:noAutofit/>
          </a:bodyPr>
          <a:lstStyle>
            <a:lvl1pPr marL="0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ДОБАВИТЬ </a:t>
            </a:r>
          </a:p>
          <a:p>
            <a:pPr lvl="0"/>
            <a:r>
              <a:rPr lang="ru-RU" dirty="0" smtClean="0"/>
              <a:t>ЗАГОЛОВОК НЕ БОЛЕЕ </a:t>
            </a:r>
          </a:p>
          <a:p>
            <a:pPr lvl="0"/>
            <a:r>
              <a:rPr lang="ru-RU" dirty="0" smtClean="0"/>
              <a:t>3-Х СТРОК - </a:t>
            </a:r>
            <a:r>
              <a:rPr lang="en-US" dirty="0" smtClean="0"/>
              <a:t>ARIAL</a:t>
            </a: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5292080" y="3651871"/>
            <a:ext cx="3168352" cy="648072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Напишите Имя автора не более 2-х строк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419622"/>
            <a:ext cx="9144000" cy="504056"/>
          </a:xfr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rgbClr val="FF6400">
                  <a:alpha val="86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  <a:tileRect/>
          </a:gradFill>
        </p:spPr>
        <p:txBody>
          <a:bodyPr>
            <a:noAutofit/>
          </a:bodyPr>
          <a:lstStyle>
            <a:lvl1pPr marL="0" algn="ctr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Поблагодарите слушателей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4067175" y="1995686"/>
            <a:ext cx="4393257" cy="1367284"/>
          </a:xfrm>
        </p:spPr>
        <p:txBody>
          <a:bodyPr>
            <a:noAutofit/>
          </a:bodyPr>
          <a:lstStyle>
            <a:lvl1pPr marL="0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ДОБАВИТЬ </a:t>
            </a:r>
          </a:p>
          <a:p>
            <a:pPr lvl="0"/>
            <a:r>
              <a:rPr lang="ru-RU" dirty="0" smtClean="0"/>
              <a:t>ЗАГОЛОВОК НЕ БОЛЕЕ </a:t>
            </a:r>
          </a:p>
          <a:p>
            <a:pPr lvl="0"/>
            <a:r>
              <a:rPr lang="ru-RU" dirty="0" smtClean="0"/>
              <a:t>3-Х СТРОК - </a:t>
            </a:r>
            <a:r>
              <a:rPr lang="en-US" dirty="0" smtClean="0"/>
              <a:t>ARIAL</a:t>
            </a: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5292080" y="3651871"/>
            <a:ext cx="3168352" cy="648072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Напишите Имя автора не более 2-х строк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537" y="1347614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395536" y="1851670"/>
            <a:ext cx="3456384" cy="2664296"/>
          </a:xfrm>
        </p:spPr>
        <p:txBody>
          <a:bodyPr>
            <a:normAutofit/>
          </a:bodyPr>
          <a:lstStyle>
            <a:lvl1pPr marL="0" algn="l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14" hasCustomPrompt="1"/>
          </p:nvPr>
        </p:nvSpPr>
        <p:spPr>
          <a:xfrm>
            <a:off x="4427984" y="1203598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5076056" y="1311709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  <p:sp>
        <p:nvSpPr>
          <p:cNvPr id="19" name="Рисунок 14"/>
          <p:cNvSpPr>
            <a:spLocks noGrp="1"/>
          </p:cNvSpPr>
          <p:nvPr>
            <p:ph type="pic" sz="quarter" idx="18" hasCustomPrompt="1"/>
          </p:nvPr>
        </p:nvSpPr>
        <p:spPr>
          <a:xfrm>
            <a:off x="4427984" y="2283718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20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5076056" y="2391829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  <p:sp>
        <p:nvSpPr>
          <p:cNvPr id="21" name="Рисунок 14"/>
          <p:cNvSpPr>
            <a:spLocks noGrp="1"/>
          </p:cNvSpPr>
          <p:nvPr>
            <p:ph type="pic" sz="quarter" idx="20" hasCustomPrompt="1"/>
          </p:nvPr>
        </p:nvSpPr>
        <p:spPr>
          <a:xfrm>
            <a:off x="4427984" y="3363838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22" name="Текст 7"/>
          <p:cNvSpPr>
            <a:spLocks noGrp="1"/>
          </p:cNvSpPr>
          <p:nvPr>
            <p:ph type="body" sz="quarter" idx="21" hasCustomPrompt="1"/>
          </p:nvPr>
        </p:nvSpPr>
        <p:spPr>
          <a:xfrm>
            <a:off x="5076056" y="3471949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537" y="1347614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395536" y="1851670"/>
            <a:ext cx="3456384" cy="2664296"/>
          </a:xfrm>
        </p:spPr>
        <p:txBody>
          <a:bodyPr>
            <a:normAutofit/>
          </a:bodyPr>
          <a:lstStyle>
            <a:lvl1pPr marL="0" algn="l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</a:p>
        </p:txBody>
      </p:sp>
      <p:sp>
        <p:nvSpPr>
          <p:cNvPr id="7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4427538" y="1203325"/>
            <a:ext cx="4321175" cy="3529013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299525" y="1203598"/>
            <a:ext cx="4704523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</a:t>
            </a:r>
            <a:r>
              <a:rPr lang="en-US" dirty="0" smtClean="0"/>
              <a:t>3x4</a:t>
            </a:r>
            <a:endParaRPr lang="ru-RU" dirty="0"/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5220072" y="1203598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5220073" y="1779662"/>
            <a:ext cx="3456384" cy="2952676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99524" y="1581259"/>
            <a:ext cx="4705200" cy="2646675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</a:t>
            </a:r>
            <a:r>
              <a:rPr lang="en-US" dirty="0" smtClean="0"/>
              <a:t>16x9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5220072" y="1203598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5220073" y="1779662"/>
            <a:ext cx="3456384" cy="2952676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1043608" y="1203598"/>
            <a:ext cx="3528000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1х1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4860032" y="1203598"/>
            <a:ext cx="381642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4860032" y="1779662"/>
            <a:ext cx="3816425" cy="2952676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1 -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5292080" y="1347614"/>
            <a:ext cx="3456384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292079" y="1851670"/>
            <a:ext cx="3456384" cy="2664296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</a:p>
        </p:txBody>
      </p:sp>
      <p:sp>
        <p:nvSpPr>
          <p:cNvPr id="9" name="Рисунок 14"/>
          <p:cNvSpPr>
            <a:spLocks noGrp="1"/>
          </p:cNvSpPr>
          <p:nvPr>
            <p:ph type="pic" sz="quarter" idx="14" hasCustomPrompt="1"/>
          </p:nvPr>
        </p:nvSpPr>
        <p:spPr>
          <a:xfrm>
            <a:off x="323528" y="1563439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12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971600" y="1671550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  <p:sp>
        <p:nvSpPr>
          <p:cNvPr id="13" name="Рисунок 14"/>
          <p:cNvSpPr>
            <a:spLocks noGrp="1"/>
          </p:cNvSpPr>
          <p:nvPr>
            <p:ph type="pic" sz="quarter" idx="18" hasCustomPrompt="1"/>
          </p:nvPr>
        </p:nvSpPr>
        <p:spPr>
          <a:xfrm>
            <a:off x="323528" y="2643559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971600" y="2751670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20" hasCustomPrompt="1"/>
          </p:nvPr>
        </p:nvSpPr>
        <p:spPr>
          <a:xfrm>
            <a:off x="323528" y="3723679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16" name="Текст 7"/>
          <p:cNvSpPr>
            <a:spLocks noGrp="1"/>
          </p:cNvSpPr>
          <p:nvPr>
            <p:ph type="body" sz="quarter" idx="21" hasCustomPrompt="1"/>
          </p:nvPr>
        </p:nvSpPr>
        <p:spPr>
          <a:xfrm>
            <a:off x="971600" y="3831790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E0D7D-EC8D-4268-AF7C-2DF49FB31B6A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000EF-BEE7-4D3A-A32E-D3F8C7F65A8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2" r:id="rId6"/>
    <p:sldLayoutId id="2147483663" r:id="rId7"/>
    <p:sldLayoutId id="2147483664" r:id="rId8"/>
    <p:sldLayoutId id="2147483655" r:id="rId9"/>
    <p:sldLayoutId id="2147483656" r:id="rId10"/>
    <p:sldLayoutId id="2147483665" r:id="rId11"/>
    <p:sldLayoutId id="2147483666" r:id="rId12"/>
    <p:sldLayoutId id="2147483667" r:id="rId13"/>
    <p:sldLayoutId id="2147483658" r:id="rId14"/>
    <p:sldLayoutId id="2147483670" r:id="rId15"/>
    <p:sldLayoutId id="2147483659" r:id="rId16"/>
    <p:sldLayoutId id="2147483660" r:id="rId17"/>
    <p:sldLayoutId id="2147483669" r:id="rId18"/>
    <p:sldLayoutId id="2147483661" r:id="rId19"/>
    <p:sldLayoutId id="2147483668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4067944" y="1995686"/>
            <a:ext cx="4321249" cy="1367284"/>
          </a:xfrm>
        </p:spPr>
        <p:txBody>
          <a:bodyPr/>
          <a:lstStyle/>
          <a:p>
            <a:r>
              <a:rPr lang="ru-RU" sz="1800" b="0" dirty="0"/>
              <a:t>О </a:t>
            </a:r>
            <a:r>
              <a:rPr lang="ru-RU" sz="1800" b="0" dirty="0" smtClean="0"/>
              <a:t>деятельности Центра развития инклюзивного образования</a:t>
            </a:r>
            <a:br>
              <a:rPr lang="ru-RU" sz="1800" b="0" dirty="0" smtClean="0"/>
            </a:br>
            <a:r>
              <a:rPr lang="ru-RU" sz="1800" b="0" dirty="0" smtClean="0"/>
              <a:t>Байкальского </a:t>
            </a:r>
            <a:r>
              <a:rPr lang="ru-RU" sz="1800" b="0" dirty="0"/>
              <a:t>государственного университета</a:t>
            </a:r>
            <a:endParaRPr lang="ru-RU" sz="12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4067944" y="3651870"/>
            <a:ext cx="4392488" cy="936103"/>
          </a:xfrm>
        </p:spPr>
        <p:txBody>
          <a:bodyPr>
            <a:normAutofit/>
          </a:bodyPr>
          <a:lstStyle/>
          <a:p>
            <a:r>
              <a:rPr lang="ru-RU" dirty="0" smtClean="0"/>
              <a:t>Зимина Екатерина Викторовна</a:t>
            </a:r>
          </a:p>
          <a:p>
            <a:r>
              <a:rPr lang="ru-RU" dirty="0" err="1"/>
              <a:t>к</a:t>
            </a:r>
            <a:r>
              <a:rPr lang="ru-RU" dirty="0" err="1" smtClean="0"/>
              <a:t>анд.социол.наук</a:t>
            </a:r>
            <a:r>
              <a:rPr lang="ru-RU" dirty="0" smtClean="0"/>
              <a:t>, доцент, заведующий кафедрой социологии и психологии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930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1"/>
          </p:nvPr>
        </p:nvSpPr>
        <p:spPr>
          <a:xfrm>
            <a:off x="3563888" y="1563688"/>
            <a:ext cx="5257056" cy="3095625"/>
          </a:xfrm>
        </p:spPr>
        <p:txBody>
          <a:bodyPr/>
          <a:lstStyle/>
          <a:p>
            <a:r>
              <a:rPr lang="ru-RU" dirty="0" smtClean="0"/>
              <a:t>Центр </a:t>
            </a:r>
            <a:r>
              <a:rPr lang="ru-RU" dirty="0"/>
              <a:t>создан с целью комплексного социально-психологического сопровождения образовательного процесса обучающихся с инвалидностью и лиц с ограниченными возможностями здоровья </a:t>
            </a:r>
            <a:r>
              <a:rPr lang="ru-RU" dirty="0" smtClean="0"/>
              <a:t>в Университете, </a:t>
            </a:r>
            <a:r>
              <a:rPr lang="ru-RU" dirty="0"/>
              <a:t>оказания консультационных услуг в области инклюзивного образования </a:t>
            </a:r>
            <a:r>
              <a:rPr lang="ru-RU" dirty="0" smtClean="0"/>
              <a:t>преподавателям</a:t>
            </a:r>
            <a:r>
              <a:rPr lang="ru-RU" dirty="0"/>
              <a:t>, сотрудникам, обучающимся Университета.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Цель создания ЦРИО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23678"/>
            <a:ext cx="3371097" cy="252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83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Основные задачи центра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1"/>
          </p:nvPr>
        </p:nvSpPr>
        <p:spPr>
          <a:xfrm>
            <a:off x="251520" y="1563688"/>
            <a:ext cx="8569424" cy="3528342"/>
          </a:xfrm>
        </p:spPr>
        <p:txBody>
          <a:bodyPr>
            <a:normAutofit fontScale="40000" lnSpcReduction="20000"/>
          </a:bodyPr>
          <a:lstStyle/>
          <a:p>
            <a:pPr lvl="0" algn="just">
              <a:buFont typeface="Symbol" panose="05050102010706020507" pitchFamily="18" charset="2"/>
              <a:buChar char=""/>
              <a:tabLst>
                <a:tab pos="540385" algn="l"/>
              </a:tabLst>
            </a:pP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разработка методического сопровождения образовательного процесса (аннотированных основных профессиональных образовательных программ, адаптированных рабочих программ дисциплин);</a:t>
            </a:r>
          </a:p>
          <a:p>
            <a:pPr lvl="0" algn="just">
              <a:buFont typeface="Symbol" panose="05050102010706020507" pitchFamily="18" charset="2"/>
              <a:buChar char=""/>
              <a:tabLst>
                <a:tab pos="540385" algn="l"/>
              </a:tabLst>
            </a:pP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разработка специализированных факультативных адаптационных дисциплин (модулей) с учетом различных нозологий</a:t>
            </a:r>
            <a:r>
              <a:rPr lang="x-none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RU" sz="2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buFont typeface="Symbol" panose="05050102010706020507" pitchFamily="18" charset="2"/>
              <a:buChar char=""/>
              <a:tabLst>
                <a:tab pos="540385" algn="l"/>
              </a:tabLst>
            </a:pP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организационно-педагогическое сопровождение в работе с инвалидами и ЛОВЗ</a:t>
            </a:r>
            <a:r>
              <a:rPr lang="x-none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RU" sz="2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buFont typeface="Symbol" panose="05050102010706020507" pitchFamily="18" charset="2"/>
              <a:buChar char=""/>
              <a:tabLst>
                <a:tab pos="540385" algn="l"/>
              </a:tabLst>
            </a:pP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 повышения квалификации преподавателей и иных сотрудников с целью получения знаний о психофизиологических особенностях инвалидов, специфике приема-передачи информации, применения специальных технических средств обучения с учетом разных нозологий, проведение инструктажей;</a:t>
            </a:r>
          </a:p>
          <a:p>
            <a:pPr lvl="0" algn="just">
              <a:buFont typeface="Symbol" panose="05050102010706020507" pitchFamily="18" charset="2"/>
              <a:buChar char=""/>
              <a:tabLst>
                <a:tab pos="540385" algn="l"/>
              </a:tabLst>
            </a:pP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кабинета социально-психологической адаптации обучающимся-инвалидам и ЛОВЗ</a:t>
            </a:r>
            <a:r>
              <a:rPr lang="x-none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RU" sz="2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buFont typeface="Symbol" panose="05050102010706020507" pitchFamily="18" charset="2"/>
              <a:buChar char=""/>
              <a:tabLst>
                <a:tab pos="540385" algn="l"/>
              </a:tabLst>
            </a:pPr>
            <a:r>
              <a:rPr lang="x-none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оказание консультационных услуг 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обучающимся, их родителям или представителям, преподавателям и другим работникам Университета по вопросам инклюзивного образования</a:t>
            </a:r>
            <a:r>
              <a:rPr lang="x-none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RU" sz="2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buFont typeface="Symbol" panose="05050102010706020507" pitchFamily="18" charset="2"/>
              <a:buChar char=""/>
              <a:tabLst>
                <a:tab pos="540385" algn="l"/>
              </a:tabLst>
            </a:pP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подготовка, организация и реализация мероприятий, связанных с созданием благоприятной социокультурной среды обучающихся с инвалидностью и ЛОВЗ.</a:t>
            </a:r>
            <a:r>
              <a:rPr lang="x-none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RU" sz="2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buFont typeface="Symbol" panose="05050102010706020507" pitchFamily="18" charset="2"/>
              <a:buChar char=""/>
              <a:tabLst>
                <a:tab pos="540385" algn="l"/>
              </a:tabLst>
            </a:pP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работа с государственными органами и организациями, образовательными организациями, общественными организациями по вопросам реализации инклюзивного образования;</a:t>
            </a:r>
          </a:p>
          <a:p>
            <a:pPr lvl="0" algn="just">
              <a:buFont typeface="Symbol" panose="05050102010706020507" pitchFamily="18" charset="2"/>
              <a:buChar char=""/>
              <a:tabLst>
                <a:tab pos="540385" algn="l"/>
              </a:tabLst>
            </a:pP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подготовка, организация и реализация мероприятий, связанных с изучением новых методик, практик, опыта инклюзивного образования</a:t>
            </a:r>
            <a:r>
              <a:rPr lang="x-none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RU" sz="2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buFont typeface="Symbol" panose="05050102010706020507" pitchFamily="18" charset="2"/>
              <a:buChar char=""/>
              <a:tabLst>
                <a:tab pos="540385" algn="l"/>
              </a:tabLst>
            </a:pPr>
            <a:r>
              <a:rPr lang="x-none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выполнение научно-исследовательских работ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 области инклюзивного образования</a:t>
            </a:r>
            <a:r>
              <a:rPr lang="x-none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RU" sz="2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buFont typeface="Symbol" panose="05050102010706020507" pitchFamily="18" charset="2"/>
              <a:buChar char=""/>
              <a:tabLst>
                <a:tab pos="540385" algn="l"/>
              </a:tabLst>
            </a:pPr>
            <a:r>
              <a:rPr lang="x-none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издание учебной и методической литературы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lvl="0" algn="just">
              <a:buFont typeface="Symbol" panose="05050102010706020507" pitchFamily="18" charset="2"/>
              <a:buChar char=""/>
              <a:tabLst>
                <a:tab pos="540385" algn="l"/>
              </a:tabLst>
            </a:pPr>
            <a:r>
              <a:rPr lang="x-none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</a:t>
            </a:r>
            <a:r>
              <a:rPr lang="ru-RU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ация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x-none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практическ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ой</a:t>
            </a:r>
            <a:r>
              <a:rPr lang="x-none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подготовк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x-none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обучающихся, в том числе прохождение всех видов и типов практик в соответствии с федеральными государственными образовательными стандартами и учебными планами по основным образовательным программам.</a:t>
            </a:r>
            <a:endParaRPr lang="ru-RU" sz="2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067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1"/>
          </p:nvPr>
        </p:nvSpPr>
        <p:spPr>
          <a:xfrm>
            <a:off x="323056" y="1563689"/>
            <a:ext cx="2664768" cy="3579811"/>
          </a:xfrm>
        </p:spPr>
        <p:txBody>
          <a:bodyPr>
            <a:normAutofit lnSpcReduction="10000"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Методист </a:t>
            </a:r>
          </a:p>
          <a:p>
            <a:pPr lvl="0"/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Седых </a:t>
            </a:r>
          </a:p>
          <a:p>
            <a:pPr lvl="0"/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Ольга Геннадьевна</a:t>
            </a: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Структура, состав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923" y="1563689"/>
            <a:ext cx="2476653" cy="26916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19" y="1549916"/>
            <a:ext cx="1671842" cy="2769097"/>
          </a:xfrm>
          <a:prstGeom prst="rect">
            <a:avLst/>
          </a:prstGeom>
        </p:spPr>
      </p:pic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3838189"/>
              </p:ext>
            </p:extLst>
          </p:nvPr>
        </p:nvGraphicFramePr>
        <p:xfrm>
          <a:off x="5891139" y="1552327"/>
          <a:ext cx="2138189" cy="26871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Acrobat Document" r:id="rId5" imgW="7825563" imgH="9837341" progId="Acrobat.Document.DC">
                  <p:embed/>
                </p:oleObj>
              </mc:Choice>
              <mc:Fallback>
                <p:oleObj name="Acrobat Document" r:id="rId5" imgW="7825563" imgH="983734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91139" y="1552327"/>
                        <a:ext cx="2138189" cy="26871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5508576" y="4193086"/>
            <a:ext cx="2736304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160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160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Воронцова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160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Евгения Геннадьевна</a:t>
            </a:r>
            <a:endParaRPr lang="ru-RU" sz="1600" dirty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85314" y="4277438"/>
            <a:ext cx="22603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</a:t>
            </a:r>
          </a:p>
          <a:p>
            <a:pPr algn="ctr"/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Зимина </a:t>
            </a:r>
          </a:p>
          <a:p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Екатерина Викторовна </a:t>
            </a:r>
          </a:p>
        </p:txBody>
      </p:sp>
    </p:spTree>
    <p:extLst>
      <p:ext uri="{BB962C8B-B14F-4D97-AF65-F5344CB8AC3E}">
        <p14:creationId xmlns:p14="http://schemas.microsoft.com/office/powerpoint/2010/main" val="176583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1"/>
          </p:nvPr>
        </p:nvSpPr>
        <p:spPr>
          <a:xfrm>
            <a:off x="323056" y="1563688"/>
            <a:ext cx="4753000" cy="3456334"/>
          </a:xfrm>
        </p:spPr>
        <p:txBody>
          <a:bodyPr>
            <a:normAutofit/>
          </a:bodyPr>
          <a:lstStyle/>
          <a:p>
            <a:pPr>
              <a:buAutoNum type="arabicPeriod"/>
            </a:pPr>
            <a:r>
              <a:rPr lang="ru-RU" sz="1600" dirty="0"/>
              <a:t>Ведется организационно-педагогическое сопровождение в работе со студентами с инвалидностью и ОВЗ</a:t>
            </a:r>
          </a:p>
          <a:p>
            <a:pPr>
              <a:buAutoNum type="arabicPeriod"/>
            </a:pPr>
            <a:r>
              <a:rPr lang="ru-RU" sz="1600" dirty="0"/>
              <a:t>Создана вкладка «Инклюзив» в АСУ Контингент для учета студентов с инвалидностью и ОВЗ, вкладка «Доступная среда» на официальном сайте университета</a:t>
            </a:r>
          </a:p>
          <a:p>
            <a:pPr>
              <a:buAutoNum type="arabicPeriod"/>
            </a:pPr>
            <a:r>
              <a:rPr lang="ru-RU" sz="1600" dirty="0" smtClean="0"/>
              <a:t>Создан студенческий центр практической психологии, функционирующий по принципу «равный-равному»</a:t>
            </a:r>
          </a:p>
          <a:p>
            <a:endParaRPr lang="ru-RU" sz="1600" dirty="0" smtClean="0"/>
          </a:p>
          <a:p>
            <a:endParaRPr lang="ru-RU" sz="1600" dirty="0"/>
          </a:p>
          <a:p>
            <a:pPr lvl="0"/>
            <a:endParaRPr lang="ru-RU" sz="1600" dirty="0" smtClean="0"/>
          </a:p>
          <a:p>
            <a:pPr lvl="0"/>
            <a:endParaRPr lang="ru-RU" sz="1600" dirty="0" smtClean="0"/>
          </a:p>
          <a:p>
            <a:pPr lvl="0"/>
            <a:endParaRPr lang="ru-RU" sz="1600" dirty="0"/>
          </a:p>
          <a:p>
            <a:pPr>
              <a:buAutoNum type="arabicPeriod"/>
            </a:pP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2339752" y="195486"/>
            <a:ext cx="6408712" cy="720080"/>
          </a:xfrm>
        </p:spPr>
        <p:txBody>
          <a:bodyPr/>
          <a:lstStyle/>
          <a:p>
            <a:pPr algn="ctr"/>
            <a:r>
              <a:rPr lang="ru-RU" dirty="0" smtClean="0"/>
              <a:t>Результаты работы </a:t>
            </a:r>
            <a:br>
              <a:rPr lang="ru-RU" dirty="0" smtClean="0"/>
            </a:br>
            <a:r>
              <a:rPr lang="ru-RU" dirty="0" smtClean="0"/>
              <a:t>за последние 3 года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545818"/>
            <a:ext cx="2714471" cy="363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6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1"/>
          </p:nvPr>
        </p:nvSpPr>
        <p:spPr>
          <a:xfrm>
            <a:off x="323056" y="1563688"/>
            <a:ext cx="4248944" cy="3456334"/>
          </a:xfrm>
        </p:spPr>
        <p:txBody>
          <a:bodyPr>
            <a:normAutofit/>
          </a:bodyPr>
          <a:lstStyle/>
          <a:p>
            <a:pPr marL="0" indent="0"/>
            <a:r>
              <a:rPr lang="ru-RU" sz="1600" dirty="0" smtClean="0"/>
              <a:t>4. Разработаны </a:t>
            </a:r>
            <a:r>
              <a:rPr lang="ru-RU" sz="1600" dirty="0"/>
              <a:t>должностные инструкции </a:t>
            </a:r>
            <a:r>
              <a:rPr lang="ru-RU" sz="1600" dirty="0" err="1"/>
              <a:t>ассистивного</a:t>
            </a:r>
            <a:r>
              <a:rPr lang="ru-RU" sz="1600" dirty="0"/>
              <a:t> помощника и </a:t>
            </a:r>
            <a:r>
              <a:rPr lang="ru-RU" sz="1600" dirty="0" err="1"/>
              <a:t>тьютора</a:t>
            </a:r>
            <a:r>
              <a:rPr lang="ru-RU" sz="1600" dirty="0"/>
              <a:t> для сопровождения студентов с инвалидностью и ОВЗ в </a:t>
            </a:r>
            <a:r>
              <a:rPr lang="ru-RU" sz="1600" dirty="0" smtClean="0"/>
              <a:t>университете</a:t>
            </a:r>
          </a:p>
          <a:p>
            <a:pPr marL="0" indent="0"/>
            <a:r>
              <a:rPr lang="ru-RU" sz="1600" dirty="0" smtClean="0"/>
              <a:t>5. Проведение серии </a:t>
            </a:r>
            <a:r>
              <a:rPr lang="ru-RU" sz="1600" dirty="0"/>
              <a:t>психологических тренингов для нормализации морально-психологического климата в </a:t>
            </a:r>
            <a:r>
              <a:rPr lang="ru-RU" sz="1600" dirty="0" smtClean="0"/>
              <a:t>инклюзивных группах</a:t>
            </a:r>
          </a:p>
          <a:p>
            <a:pPr lvl="0"/>
            <a:r>
              <a:rPr lang="ru-RU" sz="1600" dirty="0" smtClean="0"/>
              <a:t>6. Созданы </a:t>
            </a:r>
            <a:r>
              <a:rPr lang="ru-RU" sz="1600" dirty="0"/>
              <a:t>паспорта доступности зданий и сооружений </a:t>
            </a:r>
            <a:r>
              <a:rPr lang="ru-RU" sz="1600" dirty="0" smtClean="0"/>
              <a:t>университета</a:t>
            </a:r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/>
          </a:p>
          <a:p>
            <a:pPr lvl="0"/>
            <a:endParaRPr lang="ru-RU" sz="1600" dirty="0" smtClean="0"/>
          </a:p>
          <a:p>
            <a:pPr lvl="0"/>
            <a:endParaRPr lang="ru-RU" sz="1600" dirty="0" smtClean="0"/>
          </a:p>
          <a:p>
            <a:pPr lvl="0"/>
            <a:endParaRPr lang="ru-RU" sz="1600" dirty="0"/>
          </a:p>
          <a:p>
            <a:pPr>
              <a:buAutoNum type="arabicPeriod"/>
            </a:pP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2339752" y="195486"/>
            <a:ext cx="6408712" cy="720080"/>
          </a:xfrm>
        </p:spPr>
        <p:txBody>
          <a:bodyPr/>
          <a:lstStyle/>
          <a:p>
            <a:pPr algn="ctr"/>
            <a:r>
              <a:rPr lang="ru-RU" dirty="0" smtClean="0"/>
              <a:t>Результаты работы </a:t>
            </a:r>
            <a:br>
              <a:rPr lang="ru-RU" dirty="0" smtClean="0"/>
            </a:br>
            <a:r>
              <a:rPr lang="ru-RU" dirty="0" smtClean="0"/>
              <a:t>за последние 3 года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598131"/>
            <a:ext cx="4077072" cy="305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1"/>
          </p:nvPr>
        </p:nvSpPr>
        <p:spPr>
          <a:xfrm>
            <a:off x="467544" y="1563688"/>
            <a:ext cx="5040560" cy="3456334"/>
          </a:xfrm>
        </p:spPr>
        <p:txBody>
          <a:bodyPr>
            <a:normAutofit fontScale="92500" lnSpcReduction="10000"/>
          </a:bodyPr>
          <a:lstStyle/>
          <a:p>
            <a:r>
              <a:rPr lang="ru-RU" sz="1600" dirty="0" smtClean="0"/>
              <a:t>6</a:t>
            </a:r>
            <a:r>
              <a:rPr lang="ru-RU" sz="1600" dirty="0"/>
              <a:t>. Созданы видео курсы по адаптивным </a:t>
            </a:r>
            <a:r>
              <a:rPr lang="ru-RU" sz="1600" dirty="0" smtClean="0"/>
              <a:t>дисциплинам</a:t>
            </a:r>
          </a:p>
          <a:p>
            <a:pPr lvl="0"/>
            <a:r>
              <a:rPr lang="ru-RU" sz="1600" dirty="0" smtClean="0"/>
              <a:t>7. Разработаны </a:t>
            </a:r>
            <a:r>
              <a:rPr lang="ru-RU" sz="1600" dirty="0"/>
              <a:t>и </a:t>
            </a:r>
            <a:r>
              <a:rPr lang="ru-RU" sz="1600" dirty="0" smtClean="0"/>
              <a:t>введены дистанционные курсы </a:t>
            </a:r>
            <a:r>
              <a:rPr lang="ru-RU" sz="1600" dirty="0"/>
              <a:t>повышения квалификации преподавателей в систему </a:t>
            </a:r>
            <a:r>
              <a:rPr lang="en-US" sz="1600" dirty="0" smtClean="0"/>
              <a:t>Moodle</a:t>
            </a:r>
            <a:r>
              <a:rPr lang="ru-RU" sz="1600" dirty="0"/>
              <a:t> </a:t>
            </a:r>
            <a:r>
              <a:rPr lang="ru-RU" sz="1600" dirty="0" smtClean="0"/>
              <a:t>(Инклюзия в системе ВО, Педагогика и психология современного образования)</a:t>
            </a:r>
          </a:p>
          <a:p>
            <a:pPr lvl="0"/>
            <a:r>
              <a:rPr lang="ru-RU" sz="1600" dirty="0" smtClean="0"/>
              <a:t>8. Реализован грант «</a:t>
            </a:r>
            <a:r>
              <a:rPr lang="ru-RU" sz="1600" dirty="0" err="1" smtClean="0"/>
              <a:t>Росмолодёжь</a:t>
            </a:r>
            <a:r>
              <a:rPr lang="ru-RU" sz="1600" dirty="0" smtClean="0"/>
              <a:t>» и закуплено психодиагностическое и терапевтическое оборудование для социально-психолого-педагогического сопровождения </a:t>
            </a:r>
            <a:r>
              <a:rPr lang="ru-RU" sz="1600" dirty="0" smtClean="0"/>
              <a:t>студентов</a:t>
            </a:r>
          </a:p>
          <a:p>
            <a:pPr lvl="0"/>
            <a:r>
              <a:rPr lang="ru-RU" sz="1600" dirty="0" smtClean="0"/>
              <a:t>9. Опубликованы научные статьи, учебные пособия</a:t>
            </a:r>
          </a:p>
          <a:p>
            <a:pPr lvl="0"/>
            <a:r>
              <a:rPr lang="ru-RU" sz="1600" dirty="0" smtClean="0"/>
              <a:t>10. </a:t>
            </a:r>
            <a:r>
              <a:rPr lang="ru-RU" sz="1600" smtClean="0"/>
              <a:t>На базе </a:t>
            </a:r>
            <a:r>
              <a:rPr lang="ru-RU" sz="1600" dirty="0" smtClean="0"/>
              <a:t>ЦРИО ежегодно проводятся научные исследования для выпускных квалификационных работ</a:t>
            </a:r>
            <a:endParaRPr lang="ru-RU" sz="1600" dirty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/>
          </a:p>
          <a:p>
            <a:pPr lvl="0"/>
            <a:endParaRPr lang="ru-RU" sz="1600" dirty="0" smtClean="0"/>
          </a:p>
          <a:p>
            <a:pPr lvl="0"/>
            <a:endParaRPr lang="ru-RU" sz="1600" dirty="0" smtClean="0"/>
          </a:p>
          <a:p>
            <a:pPr lvl="0"/>
            <a:endParaRPr lang="ru-RU" sz="1600" dirty="0"/>
          </a:p>
          <a:p>
            <a:pPr>
              <a:buAutoNum type="arabicPeriod"/>
            </a:pP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2339752" y="195486"/>
            <a:ext cx="6408712" cy="720080"/>
          </a:xfrm>
        </p:spPr>
        <p:txBody>
          <a:bodyPr/>
          <a:lstStyle/>
          <a:p>
            <a:pPr algn="ctr"/>
            <a:r>
              <a:rPr lang="ru-RU" dirty="0" smtClean="0"/>
              <a:t>Результаты работы </a:t>
            </a:r>
            <a:br>
              <a:rPr lang="ru-RU" dirty="0" smtClean="0"/>
            </a:br>
            <a:r>
              <a:rPr lang="ru-RU" dirty="0" smtClean="0"/>
              <a:t>за последние 3 года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502192"/>
            <a:ext cx="1978478" cy="350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8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 smtClean="0"/>
              <a:t>Перспективные направления работы до 2025 года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7"/>
          </p:nvPr>
        </p:nvSpPr>
        <p:spPr>
          <a:xfrm>
            <a:off x="107504" y="915566"/>
            <a:ext cx="4680520" cy="4104456"/>
          </a:xfrm>
        </p:spPr>
        <p:txBody>
          <a:bodyPr/>
          <a:lstStyle/>
          <a:p>
            <a:r>
              <a:rPr lang="ru-RU" sz="1200" kern="0" dirty="0">
                <a:latin typeface="Times New Roman" panose="02020603050405020304" pitchFamily="18" charset="0"/>
                <a:ea typeface="SimSun" panose="02010600030101010101" pitchFamily="2" charset="-122"/>
              </a:rPr>
              <a:t>1. Разработка </a:t>
            </a:r>
            <a:r>
              <a:rPr lang="ru-RU" sz="1200" kern="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видеопаспорта</a:t>
            </a:r>
            <a:r>
              <a:rPr lang="ru-RU" sz="1200" kern="0" dirty="0">
                <a:latin typeface="Times New Roman" panose="02020603050405020304" pitchFamily="18" charset="0"/>
                <a:ea typeface="SimSun" panose="02010600030101010101" pitchFamily="2" charset="-122"/>
              </a:rPr>
              <a:t> доступности Байкальского государственного университета</a:t>
            </a:r>
          </a:p>
          <a:p>
            <a:r>
              <a:rPr lang="ru-RU" sz="1200" kern="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2</a:t>
            </a:r>
            <a:r>
              <a:rPr lang="ru-RU" sz="1200" kern="0" dirty="0">
                <a:latin typeface="Times New Roman" panose="02020603050405020304" pitchFamily="18" charset="0"/>
                <a:ea typeface="SimSun" panose="02010600030101010101" pitchFamily="2" charset="-122"/>
              </a:rPr>
              <a:t>. Организация и проведение совместно с РУМЦ НГТУ мероприятий по реализации индивидуальных траекторий профессиональной ориентации </a:t>
            </a:r>
            <a:r>
              <a:rPr lang="ru-RU" sz="1200" kern="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обучающихся</a:t>
            </a:r>
          </a:p>
          <a:p>
            <a:r>
              <a:rPr lang="ru-RU" sz="1200" kern="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3. </a:t>
            </a:r>
            <a:r>
              <a:rPr lang="ru-RU" sz="1200" kern="0" dirty="0">
                <a:latin typeface="Times New Roman" panose="02020603050405020304" pitchFamily="18" charset="0"/>
                <a:ea typeface="SimSun" panose="02010600030101010101" pitchFamily="2" charset="-122"/>
              </a:rPr>
              <a:t>Обучение </a:t>
            </a:r>
            <a:r>
              <a:rPr lang="ru-RU" sz="1200" kern="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студентов, работников БГУ, </a:t>
            </a:r>
            <a:r>
              <a:rPr lang="ru-RU" sz="1200" kern="0" dirty="0">
                <a:latin typeface="Times New Roman" panose="02020603050405020304" pitchFamily="18" charset="0"/>
                <a:ea typeface="SimSun" panose="02010600030101010101" pitchFamily="2" charset="-122"/>
              </a:rPr>
              <a:t>включая специалистов по сопровождению, по вопросам работы с обучающимися с инвалидностью и ограниченными возможностями </a:t>
            </a:r>
            <a:r>
              <a:rPr lang="ru-RU" sz="1200" kern="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здоровья</a:t>
            </a:r>
          </a:p>
          <a:p>
            <a:r>
              <a:rPr lang="ru-RU" sz="1200" kern="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4. </a:t>
            </a:r>
            <a:r>
              <a:rPr lang="ru-RU" sz="1200" kern="0" dirty="0">
                <a:latin typeface="Times New Roman" panose="02020603050405020304" pitchFamily="18" charset="0"/>
                <a:ea typeface="SimSun" panose="02010600030101010101" pitchFamily="2" charset="-122"/>
              </a:rPr>
              <a:t>Обучение студентов и выпускников вузов с инвалидностью по программе дополнительного профессионального образования с целью содействия их трудоустройству </a:t>
            </a:r>
            <a:endParaRPr lang="ru-RU" sz="1200" kern="0" dirty="0" smtClean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sz="1200" kern="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5.</a:t>
            </a:r>
            <a:r>
              <a:rPr lang="ru-RU" sz="1200" kern="0" dirty="0">
                <a:latin typeface="Times New Roman" panose="02020603050405020304" pitchFamily="18" charset="0"/>
                <a:ea typeface="SimSun" panose="02010600030101010101" pitchFamily="2" charset="-122"/>
              </a:rPr>
              <a:t> Обучение кураторов практической подготовки (учебной и (или) производственной практики) из числа представителей работодателей вопросам взаимодействия с обучающимися с инвалидностью на базе </a:t>
            </a:r>
            <a:r>
              <a:rPr lang="ru-RU" sz="1200" kern="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вузов</a:t>
            </a:r>
          </a:p>
          <a:p>
            <a:r>
              <a:rPr lang="ru-RU" sz="1200" kern="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6.</a:t>
            </a:r>
            <a:r>
              <a:rPr lang="ru-RU" sz="12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Участие в </a:t>
            </a:r>
            <a:r>
              <a:rPr lang="ru-RU" sz="1200" kern="0" dirty="0">
                <a:latin typeface="Times New Roman" panose="02020603050405020304" pitchFamily="18" charset="0"/>
                <a:ea typeface="SimSun" panose="02010600030101010101" pitchFamily="2" charset="-122"/>
              </a:rPr>
              <a:t>мероприятиях движения «</a:t>
            </a:r>
            <a:r>
              <a:rPr lang="ru-RU" sz="1200" kern="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Абилимпикс</a:t>
            </a:r>
            <a:r>
              <a:rPr lang="ru-RU" sz="1200" kern="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»</a:t>
            </a:r>
          </a:p>
          <a:p>
            <a:r>
              <a:rPr lang="ru-RU" sz="1200" kern="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7. </a:t>
            </a:r>
            <a:r>
              <a:rPr lang="ru-RU" sz="1200" kern="0" dirty="0">
                <a:latin typeface="Times New Roman" panose="02020603050405020304" pitchFamily="18" charset="0"/>
                <a:ea typeface="SimSun" panose="02010600030101010101" pitchFamily="2" charset="-122"/>
              </a:rPr>
              <a:t>Участие в V</a:t>
            </a:r>
            <a:r>
              <a:rPr lang="en-US" sz="1200" kern="0" dirty="0">
                <a:latin typeface="Times New Roman" panose="02020603050405020304" pitchFamily="18" charset="0"/>
                <a:ea typeface="SimSun" panose="02010600030101010101" pitchFamily="2" charset="-122"/>
              </a:rPr>
              <a:t>II</a:t>
            </a:r>
            <a:r>
              <a:rPr lang="ru-RU" sz="1200" kern="0" dirty="0">
                <a:latin typeface="Times New Roman" panose="02020603050405020304" pitchFamily="18" charset="0"/>
                <a:ea typeface="SimSun" panose="02010600030101010101" pitchFamily="2" charset="-122"/>
              </a:rPr>
              <a:t> Всероссийском сетевом конкурсе студенческих проектов «Профессиональное завтра</a:t>
            </a:r>
            <a:r>
              <a:rPr lang="ru-RU" sz="1200" kern="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»</a:t>
            </a:r>
          </a:p>
          <a:p>
            <a:r>
              <a:rPr lang="ru-RU" sz="1200" kern="0" dirty="0">
                <a:latin typeface="Times New Roman" panose="02020603050405020304" pitchFamily="18" charset="0"/>
                <a:ea typeface="SimSun" panose="02010600030101010101" pitchFamily="2" charset="-122"/>
              </a:rPr>
              <a:t>8. Участие в общероссийском мероприятии в формате студенческой смены по инклюзивному </a:t>
            </a:r>
            <a:r>
              <a:rPr lang="ru-RU" sz="1200" kern="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волонтёрству</a:t>
            </a:r>
            <a:r>
              <a:rPr lang="ru-RU" sz="1200" kern="0" dirty="0">
                <a:latin typeface="Times New Roman" panose="02020603050405020304" pitchFamily="18" charset="0"/>
                <a:ea typeface="SimSun" panose="02010600030101010101" pitchFamily="2" charset="-122"/>
              </a:rPr>
              <a:t> и инклюзивному туризму</a:t>
            </a:r>
          </a:p>
        </p:txBody>
      </p:sp>
    </p:spTree>
    <p:extLst>
      <p:ext uri="{BB962C8B-B14F-4D97-AF65-F5344CB8AC3E}">
        <p14:creationId xmlns:p14="http://schemas.microsoft.com/office/powerpoint/2010/main" val="318246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256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10371</TotalTime>
  <Words>455</Words>
  <Application>Microsoft Office PowerPoint</Application>
  <PresentationFormat>Экран (16:9)</PresentationFormat>
  <Paragraphs>80</Paragraphs>
  <Slides>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SimSun</vt:lpstr>
      <vt:lpstr>Arial</vt:lpstr>
      <vt:lpstr>Calibri</vt:lpstr>
      <vt:lpstr>Symbol</vt:lpstr>
      <vt:lpstr>Times New Roman</vt:lpstr>
      <vt:lpstr>Тема Office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Appdesign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Alex</dc:creator>
  <cp:lastModifiedBy>Зимина Екатерина Викторовна</cp:lastModifiedBy>
  <cp:revision>423</cp:revision>
  <cp:lastPrinted>2022-06-06T08:49:15Z</cp:lastPrinted>
  <dcterms:created xsi:type="dcterms:W3CDTF">2019-04-08T11:18:29Z</dcterms:created>
  <dcterms:modified xsi:type="dcterms:W3CDTF">2024-03-05T10:26:42Z</dcterms:modified>
</cp:coreProperties>
</file>